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56" r:id="rId3"/>
    <p:sldId id="257" r:id="rId4"/>
    <p:sldId id="262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CB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228" autoAdjust="0"/>
  </p:normalViewPr>
  <p:slideViewPr>
    <p:cSldViewPr snapToGrid="0">
      <p:cViewPr>
        <p:scale>
          <a:sx n="66" d="100"/>
          <a:sy n="66" d="100"/>
        </p:scale>
        <p:origin x="108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3DBF7-1F93-456A-8463-9F6BB3F22DEF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6FB51-904F-44AE-8C59-55EC31BDF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6FB51-904F-44AE-8C59-55EC31BDF9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38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6FB51-904F-44AE-8C59-55EC31BDF9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18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6FB51-904F-44AE-8C59-55EC31BDF9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73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Với</a:t>
            </a:r>
            <a:r>
              <a:rPr lang="en-US" dirty="0"/>
              <a:t> HS </a:t>
            </a:r>
            <a:r>
              <a:rPr lang="en-US" dirty="0" err="1"/>
              <a:t>có</a:t>
            </a:r>
            <a:r>
              <a:rPr lang="en-US" baseline="0" dirty="0"/>
              <a:t> </a:t>
            </a:r>
            <a:r>
              <a:rPr lang="en-US" baseline="0" dirty="0" err="1"/>
              <a:t>ngày</a:t>
            </a:r>
            <a:r>
              <a:rPr lang="en-US" baseline="0" dirty="0"/>
              <a:t> </a:t>
            </a:r>
            <a:r>
              <a:rPr lang="en-US" baseline="0" dirty="0" err="1"/>
              <a:t>sinh</a:t>
            </a:r>
            <a:r>
              <a:rPr lang="en-US" baseline="0" dirty="0"/>
              <a:t> </a:t>
            </a:r>
            <a:r>
              <a:rPr lang="en-US" baseline="0" dirty="0" err="1"/>
              <a:t>là</a:t>
            </a:r>
            <a:r>
              <a:rPr lang="en-US" baseline="0" dirty="0"/>
              <a:t> 1 </a:t>
            </a:r>
            <a:r>
              <a:rPr lang="en-US" baseline="0" dirty="0" err="1"/>
              <a:t>chữ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r>
              <a:rPr lang="en-US" baseline="0" dirty="0"/>
              <a:t> </a:t>
            </a:r>
            <a:r>
              <a:rPr lang="en-US" baseline="0" dirty="0" err="1"/>
              <a:t>được</a:t>
            </a:r>
            <a:r>
              <a:rPr lang="en-US" baseline="0" dirty="0"/>
              <a:t> </a:t>
            </a:r>
            <a:r>
              <a:rPr lang="en-US" baseline="0" dirty="0" err="1"/>
              <a:t>chọn</a:t>
            </a:r>
            <a:r>
              <a:rPr lang="en-US" baseline="0" dirty="0"/>
              <a:t> </a:t>
            </a:r>
            <a:r>
              <a:rPr lang="en-US" baseline="0" dirty="0" err="1"/>
              <a:t>một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r>
              <a:rPr lang="en-US" baseline="0" dirty="0"/>
              <a:t> con </a:t>
            </a:r>
            <a:r>
              <a:rPr lang="en-US" baseline="0" dirty="0" err="1"/>
              <a:t>thích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6FB51-904F-44AE-8C59-55EC31BDF9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5959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986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457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24119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252754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606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0001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775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023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9951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705562" y="1647225"/>
            <a:ext cx="44848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742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60362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5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7763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rgbClr val="F35757"/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516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15124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4471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781444" y="1468551"/>
            <a:ext cx="451483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247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669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05715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95" grpId="0" animBg="1"/>
      <p:bldP spid="296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3615997" y="15575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37396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19" grpId="0" animBg="1"/>
      <p:bldP spid="220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208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859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21754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378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44367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031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1938295" y="225797"/>
            <a:ext cx="703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F79646">
                    <a:lumMod val="75000"/>
                  </a:srgbClr>
                </a:solidFill>
                <a:latin typeface="UTM Cookies"/>
              </a:rPr>
              <a:t>CÁC SỐ ĐẾN 10000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UTM Cookie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853885" y="2154398"/>
            <a:ext cx="6295057" cy="180600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0" i="0" u="none" strike="noStrike" kern="1200" cap="none" spc="0" normalizeH="0" baseline="0" noProof="0" dirty="0">
                <a:ln>
                  <a:solidFill>
                    <a:srgbClr val="F79646">
                      <a:lumMod val="50000"/>
                    </a:srgb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BÀI </a:t>
            </a:r>
            <a:r>
              <a:rPr kumimoji="0" lang="en-US" sz="4800" b="0" i="0" u="none" strike="noStrike" kern="1200" cap="none" spc="0" normalizeH="0" baseline="0" noProof="0" dirty="0">
                <a:ln>
                  <a:solidFill>
                    <a:srgbClr val="F79646">
                      <a:lumMod val="50000"/>
                    </a:srgb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…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>
                <a:ln>
                  <a:solidFill>
                    <a:srgbClr val="F79646">
                      <a:lumMod val="50000"/>
                    </a:srgbClr>
                  </a:solidFill>
                </a:ln>
                <a:solidFill>
                  <a:srgbClr val="FF0000"/>
                </a:solidFill>
                <a:latin typeface="UTM Cookies"/>
              </a:rPr>
              <a:t>CÁC SỐ CÓ BỐN CHỮ SỐ</a:t>
            </a:r>
            <a:endParaRPr kumimoji="0" lang="vi-VN" sz="4800" b="0" i="0" u="none" strike="noStrike" kern="1200" cap="none" spc="0" normalizeH="0" baseline="0" noProof="0" dirty="0">
              <a:ln>
                <a:solidFill>
                  <a:srgbClr val="F79646">
                    <a:lumMod val="50000"/>
                  </a:srgbClr>
                </a:solidFill>
              </a:ln>
              <a:solidFill>
                <a:srgbClr val="FF0000"/>
              </a:solidFill>
              <a:effectLst/>
              <a:uLnTx/>
              <a:uFillTx/>
              <a:latin typeface="UTM Cookies"/>
            </a:endParaRPr>
          </a:p>
        </p:txBody>
      </p:sp>
    </p:spTree>
    <p:extLst>
      <p:ext uri="{BB962C8B-B14F-4D97-AF65-F5344CB8AC3E}">
        <p14:creationId xmlns:p14="http://schemas.microsoft.com/office/powerpoint/2010/main" val="368843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954" y="423638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969" y="423638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954" y="1527703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969" y="1527703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954" y="2631768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969" y="2631768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954" y="3735833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969" y="3735833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954" y="4839898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969" y="4839898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634" y="4902959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631" y="3798893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054" y="2694829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631" y="1590763"/>
            <a:ext cx="1086371" cy="110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317"/>
          <a:stretch/>
        </p:blipFill>
        <p:spPr bwMode="auto">
          <a:xfrm>
            <a:off x="8424843" y="4889699"/>
            <a:ext cx="161426" cy="111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317"/>
          <a:stretch/>
        </p:blipFill>
        <p:spPr bwMode="auto">
          <a:xfrm>
            <a:off x="8613911" y="4878162"/>
            <a:ext cx="164760" cy="114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Trường học Toán Pitago – Hướng dẫn Giải toán – Hỏi toán - Học toán lớp  3,4,5,6,7,8,9 - Học toán trên mạng - Học toán onlin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0" t="67156" r="85849"/>
          <a:stretch/>
        </p:blipFill>
        <p:spPr bwMode="auto">
          <a:xfrm>
            <a:off x="10404571" y="5527344"/>
            <a:ext cx="131499" cy="42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866610" y="324453"/>
            <a:ext cx="5494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Artis" panose="02000500000000000000" pitchFamily="2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Artis" panose="02000500000000000000" pitchFamily="2" charset="0"/>
              </a:rPr>
              <a:t> bao </a:t>
            </a:r>
            <a:r>
              <a:rPr lang="en-US" sz="3600" b="1" dirty="0" err="1">
                <a:solidFill>
                  <a:srgbClr val="C00000"/>
                </a:solidFill>
                <a:latin typeface="Artis" panose="02000500000000000000" pitchFamily="2" charset="0"/>
              </a:rPr>
              <a:t>nhiêu</a:t>
            </a:r>
            <a:r>
              <a:rPr lang="en-US" sz="3600" b="1" dirty="0">
                <a:solidFill>
                  <a:srgbClr val="C00000"/>
                </a:solidFill>
                <a:latin typeface="Artis" panose="02000500000000000000" pitchFamily="2" charset="0"/>
              </a:rPr>
              <a:t> ô </a:t>
            </a:r>
            <a:r>
              <a:rPr lang="en-US" sz="3600" b="1" dirty="0" err="1">
                <a:solidFill>
                  <a:srgbClr val="C00000"/>
                </a:solidFill>
                <a:latin typeface="Artis" panose="02000500000000000000" pitchFamily="2" charset="0"/>
              </a:rPr>
              <a:t>vuông</a:t>
            </a:r>
            <a:r>
              <a:rPr lang="en-US" sz="3600" b="1" dirty="0">
                <a:solidFill>
                  <a:srgbClr val="C00000"/>
                </a:solidFill>
                <a:latin typeface="Artis" panose="02000500000000000000" pitchFamily="2" charset="0"/>
              </a:rPr>
              <a:t> 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76765" y="6007023"/>
            <a:ext cx="573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397868" y="6007023"/>
            <a:ext cx="573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77636" y="5972904"/>
            <a:ext cx="82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500986" y="5995002"/>
            <a:ext cx="3085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1000: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56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30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886323"/>
              </p:ext>
            </p:extLst>
          </p:nvPr>
        </p:nvGraphicFramePr>
        <p:xfrm>
          <a:off x="1650124" y="706018"/>
          <a:ext cx="8558400" cy="4207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39600">
                  <a:extLst>
                    <a:ext uri="{9D8B030D-6E8A-4147-A177-3AD203B41FA5}">
                      <a16:colId xmlns:a16="http://schemas.microsoft.com/office/drawing/2014/main" val="4148647001"/>
                    </a:ext>
                  </a:extLst>
                </a:gridCol>
                <a:gridCol w="2139600">
                  <a:extLst>
                    <a:ext uri="{9D8B030D-6E8A-4147-A177-3AD203B41FA5}">
                      <a16:colId xmlns:a16="http://schemas.microsoft.com/office/drawing/2014/main" val="3298170466"/>
                    </a:ext>
                  </a:extLst>
                </a:gridCol>
                <a:gridCol w="2139600">
                  <a:extLst>
                    <a:ext uri="{9D8B030D-6E8A-4147-A177-3AD203B41FA5}">
                      <a16:colId xmlns:a16="http://schemas.microsoft.com/office/drawing/2014/main" val="681674151"/>
                    </a:ext>
                  </a:extLst>
                </a:gridCol>
                <a:gridCol w="2139600">
                  <a:extLst>
                    <a:ext uri="{9D8B030D-6E8A-4147-A177-3AD203B41FA5}">
                      <a16:colId xmlns:a16="http://schemas.microsoft.com/office/drawing/2014/main" val="1559164579"/>
                    </a:ext>
                  </a:extLst>
                </a:gridCol>
              </a:tblGrid>
              <a:tr h="859592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876703"/>
                  </a:ext>
                </a:extLst>
              </a:tr>
              <a:tr h="8347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Nghìn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Trăm</a:t>
                      </a:r>
                      <a:r>
                        <a:rPr lang="en-US" sz="2400" baseline="0" dirty="0"/>
                        <a:t>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Chục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Đơn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vị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872603"/>
                  </a:ext>
                </a:extLst>
              </a:tr>
              <a:tr h="2021527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710367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970834"/>
                  </a:ext>
                </a:extLst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8739594" y="3522315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8739594" y="2524834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8739594" y="3033007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6566466" y="2524834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8" name="Oval 7"/>
          <p:cNvSpPr/>
          <p:nvPr/>
        </p:nvSpPr>
        <p:spPr>
          <a:xfrm>
            <a:off x="6566466" y="3161549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9" name="Oval 8"/>
          <p:cNvSpPr/>
          <p:nvPr/>
        </p:nvSpPr>
        <p:spPr>
          <a:xfrm>
            <a:off x="4342782" y="2455434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0" name="Oval 9"/>
          <p:cNvSpPr/>
          <p:nvPr/>
        </p:nvSpPr>
        <p:spPr>
          <a:xfrm>
            <a:off x="4342782" y="2988874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1" name="Oval 10"/>
          <p:cNvSpPr/>
          <p:nvPr/>
        </p:nvSpPr>
        <p:spPr>
          <a:xfrm>
            <a:off x="2013802" y="2602342"/>
            <a:ext cx="1241945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12" name="Oval 11"/>
          <p:cNvSpPr/>
          <p:nvPr/>
        </p:nvSpPr>
        <p:spPr>
          <a:xfrm>
            <a:off x="4376902" y="3482548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3" name="Oval 12"/>
          <p:cNvSpPr/>
          <p:nvPr/>
        </p:nvSpPr>
        <p:spPr>
          <a:xfrm>
            <a:off x="4376902" y="3991978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840513" y="4984496"/>
            <a:ext cx="709684" cy="395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169993" y="4937664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89650" y="4977913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32347" y="4937663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chục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13738" y="4913194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13802" y="5590565"/>
            <a:ext cx="2182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1423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89650" y="5590565"/>
            <a:ext cx="6482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bốn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68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14097" y="2458521"/>
            <a:ext cx="9774620" cy="21591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V</a:t>
            </a:r>
            <a:r>
              <a:rPr lang="vi-VN" sz="2800" dirty="0"/>
              <a:t>iết liền các chữ số theo thứ tự các hàng từ trái sang phải là: Hàng nghìn, hàng trăm, hàng chục, hàng đơn vị.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800" dirty="0"/>
              <a:t>Hàng nào thiếu sẽ được viết bằng chữ số 0</a:t>
            </a:r>
            <a:r>
              <a:rPr lang="en-US" sz="2800" dirty="0"/>
              <a:t>.</a:t>
            </a:r>
            <a:endParaRPr lang="vi-VN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632314" y="1120928"/>
            <a:ext cx="7247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bốn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98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9640" y="323101"/>
            <a:ext cx="532262" cy="5186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592795"/>
              </p:ext>
            </p:extLst>
          </p:nvPr>
        </p:nvGraphicFramePr>
        <p:xfrm>
          <a:off x="656196" y="821300"/>
          <a:ext cx="5148469" cy="410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726">
                  <a:extLst>
                    <a:ext uri="{9D8B030D-6E8A-4147-A177-3AD203B41FA5}">
                      <a16:colId xmlns:a16="http://schemas.microsoft.com/office/drawing/2014/main" val="4148647001"/>
                    </a:ext>
                  </a:extLst>
                </a:gridCol>
                <a:gridCol w="1210143">
                  <a:extLst>
                    <a:ext uri="{9D8B030D-6E8A-4147-A177-3AD203B41FA5}">
                      <a16:colId xmlns:a16="http://schemas.microsoft.com/office/drawing/2014/main" val="3298170466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681674151"/>
                    </a:ext>
                  </a:extLst>
                </a:gridCol>
                <a:gridCol w="1264920">
                  <a:extLst>
                    <a:ext uri="{9D8B030D-6E8A-4147-A177-3AD203B41FA5}">
                      <a16:colId xmlns:a16="http://schemas.microsoft.com/office/drawing/2014/main" val="1559164579"/>
                    </a:ext>
                  </a:extLst>
                </a:gridCol>
              </a:tblGrid>
              <a:tr h="859592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Hàng</a:t>
                      </a:r>
                      <a:r>
                        <a:rPr lang="en-US" sz="3200" baseline="0" dirty="0"/>
                        <a:t> </a:t>
                      </a:r>
                      <a:endParaRPr lang="en-US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876703"/>
                  </a:ext>
                </a:extLst>
              </a:tr>
              <a:tr h="8347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Nghìn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Trăm</a:t>
                      </a:r>
                      <a:r>
                        <a:rPr lang="en-US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Chục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vị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872603"/>
                  </a:ext>
                </a:extLst>
              </a:tr>
              <a:tr h="1951267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710367"/>
                  </a:ext>
                </a:extLst>
              </a:tr>
              <a:tr h="3237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970834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765550" y="2772299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3490556" y="2732372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8" name="Oval 7"/>
          <p:cNvSpPr/>
          <p:nvPr/>
        </p:nvSpPr>
        <p:spPr>
          <a:xfrm>
            <a:off x="3491344" y="3224621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9" name="Oval 8"/>
          <p:cNvSpPr/>
          <p:nvPr/>
        </p:nvSpPr>
        <p:spPr>
          <a:xfrm>
            <a:off x="2170343" y="2704461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0" name="Oval 9"/>
          <p:cNvSpPr/>
          <p:nvPr/>
        </p:nvSpPr>
        <p:spPr>
          <a:xfrm>
            <a:off x="2193078" y="3249454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41605" y="2637624"/>
            <a:ext cx="1241945" cy="382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1605" y="5114446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13329" y="5137846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7955" y="5139064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chục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5014" y="5123877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1270" y="163772"/>
            <a:ext cx="3909334" cy="559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3518" y="5534415"/>
            <a:ext cx="2182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4231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9698" y="5877817"/>
            <a:ext cx="6482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bốn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mốt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823787"/>
              </p:ext>
            </p:extLst>
          </p:nvPr>
        </p:nvGraphicFramePr>
        <p:xfrm>
          <a:off x="6120293" y="821300"/>
          <a:ext cx="5245448" cy="41894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2711">
                  <a:extLst>
                    <a:ext uri="{9D8B030D-6E8A-4147-A177-3AD203B41FA5}">
                      <a16:colId xmlns:a16="http://schemas.microsoft.com/office/drawing/2014/main" val="4148647001"/>
                    </a:ext>
                  </a:extLst>
                </a:gridCol>
                <a:gridCol w="1203601">
                  <a:extLst>
                    <a:ext uri="{9D8B030D-6E8A-4147-A177-3AD203B41FA5}">
                      <a16:colId xmlns:a16="http://schemas.microsoft.com/office/drawing/2014/main" val="3298170466"/>
                    </a:ext>
                  </a:extLst>
                </a:gridCol>
                <a:gridCol w="1379788">
                  <a:extLst>
                    <a:ext uri="{9D8B030D-6E8A-4147-A177-3AD203B41FA5}">
                      <a16:colId xmlns:a16="http://schemas.microsoft.com/office/drawing/2014/main" val="681674151"/>
                    </a:ext>
                  </a:extLst>
                </a:gridCol>
                <a:gridCol w="1219348">
                  <a:extLst>
                    <a:ext uri="{9D8B030D-6E8A-4147-A177-3AD203B41FA5}">
                      <a16:colId xmlns:a16="http://schemas.microsoft.com/office/drawing/2014/main" val="1559164579"/>
                    </a:ext>
                  </a:extLst>
                </a:gridCol>
              </a:tblGrid>
              <a:tr h="822490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876703"/>
                  </a:ext>
                </a:extLst>
              </a:tr>
              <a:tr h="8347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Nghìn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Trăm</a:t>
                      </a:r>
                      <a:r>
                        <a:rPr lang="en-US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Chục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vị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872603"/>
                  </a:ext>
                </a:extLst>
              </a:tr>
              <a:tr h="2040920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710367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970834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6264849" y="2637624"/>
            <a:ext cx="1241945" cy="382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64849" y="3131630"/>
            <a:ext cx="1241945" cy="382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42297" y="3711649"/>
            <a:ext cx="1241945" cy="382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26" name="Oval 25"/>
          <p:cNvSpPr/>
          <p:nvPr/>
        </p:nvSpPr>
        <p:spPr>
          <a:xfrm>
            <a:off x="7688740" y="2604075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27" name="Oval 26"/>
          <p:cNvSpPr/>
          <p:nvPr/>
        </p:nvSpPr>
        <p:spPr>
          <a:xfrm>
            <a:off x="7688740" y="3104327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28" name="Oval 27"/>
          <p:cNvSpPr/>
          <p:nvPr/>
        </p:nvSpPr>
        <p:spPr>
          <a:xfrm>
            <a:off x="7688740" y="3582041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29" name="Oval 28"/>
          <p:cNvSpPr/>
          <p:nvPr/>
        </p:nvSpPr>
        <p:spPr>
          <a:xfrm>
            <a:off x="7713416" y="4073804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30" name="Oval 29"/>
          <p:cNvSpPr/>
          <p:nvPr/>
        </p:nvSpPr>
        <p:spPr>
          <a:xfrm>
            <a:off x="8998664" y="2588425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1" name="Oval 30"/>
          <p:cNvSpPr/>
          <p:nvPr/>
        </p:nvSpPr>
        <p:spPr>
          <a:xfrm>
            <a:off x="8998664" y="3104327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2" name="Oval 31"/>
          <p:cNvSpPr/>
          <p:nvPr/>
        </p:nvSpPr>
        <p:spPr>
          <a:xfrm>
            <a:off x="8998664" y="3596090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3" name="Oval 32"/>
          <p:cNvSpPr/>
          <p:nvPr/>
        </p:nvSpPr>
        <p:spPr>
          <a:xfrm>
            <a:off x="8998664" y="4104986"/>
            <a:ext cx="982638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4" name="Oval 33"/>
          <p:cNvSpPr/>
          <p:nvPr/>
        </p:nvSpPr>
        <p:spPr>
          <a:xfrm>
            <a:off x="10365400" y="2603535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63025" y="3101427"/>
            <a:ext cx="1241945" cy="382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77615" y="3563215"/>
            <a:ext cx="1241945" cy="382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63967" y="4057886"/>
            <a:ext cx="1241945" cy="382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38" name="Oval 37"/>
          <p:cNvSpPr/>
          <p:nvPr/>
        </p:nvSpPr>
        <p:spPr>
          <a:xfrm>
            <a:off x="3490556" y="3747900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93455" y="4605637"/>
            <a:ext cx="573207" cy="341194"/>
          </a:xfrm>
          <a:prstGeom prst="rect">
            <a:avLst/>
          </a:prstGeom>
          <a:solidFill>
            <a:srgbClr val="FFE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556142" y="4615649"/>
            <a:ext cx="559559" cy="341194"/>
          </a:xfrm>
          <a:prstGeom prst="rect">
            <a:avLst/>
          </a:prstGeom>
          <a:solidFill>
            <a:srgbClr val="FFE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203379" y="4613058"/>
            <a:ext cx="573207" cy="341194"/>
          </a:xfrm>
          <a:prstGeom prst="rect">
            <a:avLst/>
          </a:prstGeom>
          <a:solidFill>
            <a:srgbClr val="FFE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0533320" y="4602659"/>
            <a:ext cx="573207" cy="341194"/>
          </a:xfrm>
          <a:prstGeom prst="rect">
            <a:avLst/>
          </a:prstGeom>
          <a:solidFill>
            <a:srgbClr val="FFE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00328" y="5035175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63331" y="5031581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963852" y="5051386"/>
            <a:ext cx="186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chục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136242" y="5071191"/>
            <a:ext cx="1351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10369548" y="3167930"/>
            <a:ext cx="900752" cy="382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205464" y="5395518"/>
            <a:ext cx="2182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3442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05464" y="5850485"/>
            <a:ext cx="6482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bốn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bốn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76194" y="391751"/>
            <a:ext cx="2514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307546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0" grpId="0"/>
      <p:bldP spid="21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47" grpId="0" animBg="1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27479" y="612136"/>
            <a:ext cx="532262" cy="5186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580542"/>
              </p:ext>
            </p:extLst>
          </p:nvPr>
        </p:nvGraphicFramePr>
        <p:xfrm>
          <a:off x="1499552" y="1235392"/>
          <a:ext cx="9671368" cy="4196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568">
                  <a:extLst>
                    <a:ext uri="{9D8B030D-6E8A-4147-A177-3AD203B41FA5}">
                      <a16:colId xmlns:a16="http://schemas.microsoft.com/office/drawing/2014/main" val="27203842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04270402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1181203346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6633867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87815454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141668484"/>
                    </a:ext>
                  </a:extLst>
                </a:gridCol>
              </a:tblGrid>
              <a:tr h="593408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Hàng</a:t>
                      </a:r>
                      <a:endParaRPr lang="en-US" sz="2000" b="1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Viết</a:t>
                      </a:r>
                      <a:r>
                        <a:rPr lang="en-US" sz="2000" b="1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endParaRPr lang="en-US" sz="2000" b="1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Đọc</a:t>
                      </a:r>
                      <a:r>
                        <a:rPr lang="en-US" sz="2000" b="1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endParaRPr lang="en-US" sz="2000" b="1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75453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Nghìn</a:t>
                      </a:r>
                      <a:r>
                        <a:rPr lang="en-US" sz="2000" b="1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Trăm</a:t>
                      </a:r>
                      <a:r>
                        <a:rPr lang="en-US" sz="2000" b="1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b="1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Chục</a:t>
                      </a:r>
                      <a:endParaRPr lang="en-US" sz="2000" b="1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2000" b="1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vị</a:t>
                      </a:r>
                      <a:endParaRPr lang="en-US" sz="2000" b="1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858447"/>
                  </a:ext>
                </a:extLst>
              </a:tr>
              <a:tr h="7379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02559"/>
                  </a:ext>
                </a:extLst>
              </a:tr>
              <a:tr h="7379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34006"/>
                  </a:ext>
                </a:extLst>
              </a:tr>
              <a:tr h="822022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869596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9876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50840" y="2505133"/>
            <a:ext cx="1042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8563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79576" y="3178002"/>
            <a:ext cx="1042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5947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2592" y="3956996"/>
            <a:ext cx="1042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9174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0840" y="4735990"/>
            <a:ext cx="1042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2835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10948" y="2416848"/>
            <a:ext cx="50163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Tám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sáu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31427" y="3238759"/>
            <a:ext cx="503063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chín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bốn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bảy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17788" y="4044580"/>
            <a:ext cx="484870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Chín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62407" y="4751379"/>
            <a:ext cx="451342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Hai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tám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lăm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9741" y="709265"/>
            <a:ext cx="271462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72024"/>
              </p:ext>
            </p:extLst>
          </p:nvPr>
        </p:nvGraphicFramePr>
        <p:xfrm>
          <a:off x="1450342" y="5626340"/>
          <a:ext cx="9690098" cy="791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088">
                  <a:extLst>
                    <a:ext uri="{9D8B030D-6E8A-4147-A177-3AD203B41FA5}">
                      <a16:colId xmlns:a16="http://schemas.microsoft.com/office/drawing/2014/main" val="3101925214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91167856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149174926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3205724722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3351927142"/>
                    </a:ext>
                  </a:extLst>
                </a:gridCol>
                <a:gridCol w="4651690">
                  <a:extLst>
                    <a:ext uri="{9D8B030D-6E8A-4147-A177-3AD203B41FA5}">
                      <a16:colId xmlns:a16="http://schemas.microsoft.com/office/drawing/2014/main" val="4077622498"/>
                    </a:ext>
                  </a:extLst>
                </a:gridCol>
              </a:tblGrid>
              <a:tr h="791352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439288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479576" y="5791184"/>
            <a:ext cx="1042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96879" y="5700716"/>
            <a:ext cx="404447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Hai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nghìn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5-Point Star 16"/>
          <p:cNvSpPr/>
          <p:nvPr/>
        </p:nvSpPr>
        <p:spPr>
          <a:xfrm>
            <a:off x="910590" y="5837357"/>
            <a:ext cx="428625" cy="37008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8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7283" y="872244"/>
            <a:ext cx="271462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Oval 2"/>
          <p:cNvSpPr/>
          <p:nvPr/>
        </p:nvSpPr>
        <p:spPr>
          <a:xfrm>
            <a:off x="1268907" y="829053"/>
            <a:ext cx="532262" cy="4605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1" y="1885950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1984</a:t>
            </a:r>
          </a:p>
        </p:txBody>
      </p:sp>
      <p:sp>
        <p:nvSpPr>
          <p:cNvPr id="5" name="Rectangle 4"/>
          <p:cNvSpPr/>
          <p:nvPr/>
        </p:nvSpPr>
        <p:spPr>
          <a:xfrm>
            <a:off x="2828926" y="1885950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1985</a:t>
            </a:r>
          </a:p>
        </p:txBody>
      </p:sp>
      <p:sp>
        <p:nvSpPr>
          <p:cNvPr id="6" name="Rectangle 5"/>
          <p:cNvSpPr/>
          <p:nvPr/>
        </p:nvSpPr>
        <p:spPr>
          <a:xfrm>
            <a:off x="4543426" y="1885950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57926" y="1885950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72426" y="1885950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1988</a:t>
            </a:r>
          </a:p>
        </p:txBody>
      </p:sp>
      <p:sp>
        <p:nvSpPr>
          <p:cNvPr id="9" name="Rectangle 8"/>
          <p:cNvSpPr/>
          <p:nvPr/>
        </p:nvSpPr>
        <p:spPr>
          <a:xfrm>
            <a:off x="9686926" y="1885950"/>
            <a:ext cx="985837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3001" y="3196659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28926" y="3196659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43426" y="3196659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7926" y="3196659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72426" y="3196659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686926" y="3196659"/>
            <a:ext cx="985837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43001" y="4507368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9512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28926" y="4507368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43426" y="4507368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9514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57926" y="4507368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972426" y="4507368"/>
            <a:ext cx="1100138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686926" y="4507368"/>
            <a:ext cx="985837" cy="70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9517</a:t>
            </a:r>
          </a:p>
        </p:txBody>
      </p:sp>
      <p:cxnSp>
        <p:nvCxnSpPr>
          <p:cNvPr id="23" name="Straight Arrow Connector 22"/>
          <p:cNvCxnSpPr>
            <a:stCxn id="4" idx="3"/>
            <a:endCxn id="5" idx="1"/>
          </p:cNvCxnSpPr>
          <p:nvPr/>
        </p:nvCxnSpPr>
        <p:spPr>
          <a:xfrm>
            <a:off x="2243139" y="2235994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57639" y="2228850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672139" y="2228850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386639" y="2264569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9101139" y="2264569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43139" y="3521869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957639" y="3514725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672139" y="3514725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386639" y="3550444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9101139" y="3550444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243139" y="4793457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957639" y="4786313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672139" y="4807745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386639" y="4822032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9101139" y="4822032"/>
            <a:ext cx="585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75062" y="2122003"/>
            <a:ext cx="692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tis" panose="02000500000000000000" pitchFamily="2" charset="0"/>
              </a:rPr>
              <a:t>a)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0056" y="3285093"/>
            <a:ext cx="692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tis" panose="02000500000000000000" pitchFamily="2" charset="0"/>
              </a:rPr>
              <a:t>b)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0056" y="4565866"/>
            <a:ext cx="692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tis" panose="02000500000000000000" pitchFamily="2" charset="0"/>
              </a:rPr>
              <a:t>c)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20221" y="2004723"/>
            <a:ext cx="98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29374" y="1925819"/>
            <a:ext cx="98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636293" y="3282099"/>
            <a:ext cx="98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729790" y="1964194"/>
            <a:ext cx="98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350793" y="3316617"/>
            <a:ext cx="98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115300" y="3334277"/>
            <a:ext cx="98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943224" y="4604135"/>
            <a:ext cx="98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9513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29374" y="4603388"/>
            <a:ext cx="98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9515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15300" y="4587371"/>
            <a:ext cx="98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9516</a:t>
            </a:r>
          </a:p>
        </p:txBody>
      </p:sp>
    </p:spTree>
    <p:extLst>
      <p:ext uri="{BB962C8B-B14F-4D97-AF65-F5344CB8AC3E}">
        <p14:creationId xmlns:p14="http://schemas.microsoft.com/office/powerpoint/2010/main" val="3741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ave 1"/>
          <p:cNvSpPr/>
          <p:nvPr/>
        </p:nvSpPr>
        <p:spPr>
          <a:xfrm>
            <a:off x="4415051" y="109182"/>
            <a:ext cx="3043450" cy="1514902"/>
          </a:xfrm>
          <a:prstGeom prst="wav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Artis" panose="02000500000000000000" pitchFamily="2" charset="0"/>
              </a:rPr>
              <a:t>Thử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Artis" panose="02000500000000000000" pitchFamily="2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Artis" panose="02000500000000000000" pitchFamily="2" charset="0"/>
              </a:rPr>
              <a:t>thách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Artis" panose="02000500000000000000" pitchFamily="2" charset="0"/>
              </a:rPr>
              <a:t>: </a:t>
            </a:r>
          </a:p>
          <a:p>
            <a:pPr algn="ctr"/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Artis" panose="02000500000000000000" pitchFamily="2" charset="0"/>
              </a:rPr>
              <a:t>Số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Artis" panose="02000500000000000000" pitchFamily="2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Artis" panose="02000500000000000000" pitchFamily="2" charset="0"/>
              </a:rPr>
              <a:t>của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Artis" panose="02000500000000000000" pitchFamily="2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Artis" panose="02000500000000000000" pitchFamily="2" charset="0"/>
              </a:rPr>
              <a:t>tớ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latin typeface="Artis" panose="020005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7415" y="1924334"/>
            <a:ext cx="797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bốn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08227" y="3138985"/>
            <a:ext cx="384866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Ví</a:t>
            </a:r>
            <a:r>
              <a:rPr lang="en-US" sz="2400" dirty="0"/>
              <a:t> </a:t>
            </a:r>
            <a:r>
              <a:rPr lang="en-US" sz="2400" dirty="0" err="1"/>
              <a:t>dụ</a:t>
            </a:r>
            <a:r>
              <a:rPr lang="en-US" sz="2400" dirty="0"/>
              <a:t>: </a:t>
            </a:r>
            <a:r>
              <a:rPr lang="en-US" sz="2400" dirty="0" err="1"/>
              <a:t>Ngày</a:t>
            </a:r>
            <a:r>
              <a:rPr lang="en-US" sz="2400" dirty="0"/>
              <a:t> 21 </a:t>
            </a:r>
            <a:r>
              <a:rPr lang="en-US" sz="2400" dirty="0" err="1"/>
              <a:t>tháng</a:t>
            </a:r>
            <a:r>
              <a:rPr lang="en-US" sz="2400" dirty="0"/>
              <a:t> 12</a:t>
            </a:r>
          </a:p>
          <a:p>
            <a:pPr algn="ctr"/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b="1" dirty="0"/>
              <a:t>2112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227" y="4307469"/>
            <a:ext cx="384866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Ví</a:t>
            </a:r>
            <a:r>
              <a:rPr lang="en-US" sz="2400" dirty="0"/>
              <a:t> </a:t>
            </a:r>
            <a:r>
              <a:rPr lang="en-US" sz="2400" dirty="0" err="1"/>
              <a:t>dụ</a:t>
            </a:r>
            <a:r>
              <a:rPr lang="en-US" sz="2400" dirty="0"/>
              <a:t>: </a:t>
            </a:r>
            <a:r>
              <a:rPr lang="en-US" sz="2400" dirty="0" err="1"/>
              <a:t>Ngày</a:t>
            </a:r>
            <a:r>
              <a:rPr lang="en-US" sz="2400" dirty="0"/>
              <a:t> 21 </a:t>
            </a:r>
            <a:r>
              <a:rPr lang="en-US" sz="2400" dirty="0" err="1"/>
              <a:t>tháng</a:t>
            </a:r>
            <a:r>
              <a:rPr lang="en-US" sz="2400" dirty="0"/>
              <a:t> 02</a:t>
            </a:r>
          </a:p>
          <a:p>
            <a:pPr algn="ctr"/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b="1" dirty="0"/>
              <a:t>2102</a:t>
            </a:r>
          </a:p>
        </p:txBody>
      </p:sp>
    </p:spTree>
    <p:extLst>
      <p:ext uri="{BB962C8B-B14F-4D97-AF65-F5344CB8AC3E}">
        <p14:creationId xmlns:p14="http://schemas.microsoft.com/office/powerpoint/2010/main" val="30781443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375</Words>
  <Application>Microsoft Office PowerPoint</Application>
  <PresentationFormat>Widescreen</PresentationFormat>
  <Paragraphs>165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Artis</vt:lpstr>
      <vt:lpstr>Calibri</vt:lpstr>
      <vt:lpstr>UTM Cookies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Vũ Thị Như Hồng</cp:lastModifiedBy>
  <cp:revision>112</cp:revision>
  <dcterms:created xsi:type="dcterms:W3CDTF">2021-12-30T02:08:18Z</dcterms:created>
  <dcterms:modified xsi:type="dcterms:W3CDTF">2022-01-03T14:22:26Z</dcterms:modified>
</cp:coreProperties>
</file>